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7"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10/1/2021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10/1/2021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hyperlink" Target="https://www.animalvogue.com/2015/08/leopards-and-jaguars-how-are-they-differ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8" name="Picture 8" descr="Logo&#10;&#10;Description automatically generated">
            <a:extLst>
              <a:ext uri="{FF2B5EF4-FFF2-40B4-BE49-F238E27FC236}">
                <a16:creationId xmlns:a16="http://schemas.microsoft.com/office/drawing/2014/main" id="{B719B383-C4FC-48D2-B384-D0230843CDE2}"/>
              </a:ext>
            </a:extLst>
          </p:cNvPr>
          <p:cNvPicPr>
            <a:picLocks noChangeAspect="1"/>
          </p:cNvPicPr>
          <p:nvPr/>
        </p:nvPicPr>
        <p:blipFill rotWithShape="1">
          <a:blip r:embed="rId2"/>
          <a:srcRect t="14332" r="9090" b="9057"/>
          <a:stretch/>
        </p:blipFill>
        <p:spPr>
          <a:xfrm>
            <a:off x="2" y="10"/>
            <a:ext cx="12191695" cy="6857990"/>
          </a:xfrm>
          <a:prstGeom prst="rect">
            <a:avLst/>
          </a:prstGeom>
        </p:spPr>
      </p:pic>
      <p:sp>
        <p:nvSpPr>
          <p:cNvPr id="13" name="Rectangle 12">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00526" y="3236470"/>
            <a:ext cx="6829044" cy="1252601"/>
          </a:xfrm>
        </p:spPr>
        <p:txBody>
          <a:bodyPr vert="horz" lIns="91440" tIns="45720" rIns="91440" bIns="0" rtlCol="0" anchor="b">
            <a:normAutofit/>
          </a:bodyPr>
          <a:lstStyle/>
          <a:p>
            <a:pPr algn="r"/>
            <a:r>
              <a:rPr lang="en-US" sz="4100" dirty="0">
                <a:solidFill>
                  <a:srgbClr val="FFFFFE"/>
                </a:solidFill>
              </a:rPr>
              <a:t>W. S. Hornsby Middle School </a:t>
            </a:r>
          </a:p>
        </p:txBody>
      </p:sp>
      <p:sp>
        <p:nvSpPr>
          <p:cNvPr id="3" name="Subtitle 2"/>
          <p:cNvSpPr>
            <a:spLocks noGrp="1"/>
          </p:cNvSpPr>
          <p:nvPr>
            <p:ph type="subTitle" idx="1"/>
          </p:nvPr>
        </p:nvSpPr>
        <p:spPr>
          <a:xfrm>
            <a:off x="1300525" y="4669144"/>
            <a:ext cx="6829043" cy="716529"/>
          </a:xfrm>
        </p:spPr>
        <p:txBody>
          <a:bodyPr vert="horz" lIns="91440" tIns="91440" rIns="91440" bIns="91440" rtlCol="0" anchor="t">
            <a:normAutofit/>
          </a:bodyPr>
          <a:lstStyle/>
          <a:p>
            <a:pPr algn="r"/>
            <a:r>
              <a:rPr lang="en-US" sz="2000" dirty="0">
                <a:solidFill>
                  <a:srgbClr val="FFFFFE"/>
                </a:solidFill>
              </a:rPr>
              <a:t>Counselor's Newsletter</a:t>
            </a:r>
          </a:p>
        </p:txBody>
      </p:sp>
      <p:cxnSp>
        <p:nvCxnSpPr>
          <p:cNvPr id="15" name="Straight Connector 14">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a:solidFill>
              <a:srgbClr val="D6C226"/>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9BB01FCE-F9CC-443D-896F-7153017A5D68}"/>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endParaRPr lang="en-US" dirty="0"/>
          </a:p>
        </p:txBody>
      </p:sp>
      <p:sp>
        <p:nvSpPr>
          <p:cNvPr id="4" name="TextBox 3">
            <a:extLst>
              <a:ext uri="{FF2B5EF4-FFF2-40B4-BE49-F238E27FC236}">
                <a16:creationId xmlns:a16="http://schemas.microsoft.com/office/drawing/2014/main" id="{C2AF22F7-BBAA-4FBF-91FA-332316BBA73F}"/>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28632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263C9-424B-4064-9DE4-FCA163DDC13C}"/>
              </a:ext>
            </a:extLst>
          </p:cNvPr>
          <p:cNvSpPr>
            <a:spLocks noGrp="1"/>
          </p:cNvSpPr>
          <p:nvPr>
            <p:ph type="title"/>
          </p:nvPr>
        </p:nvSpPr>
        <p:spPr>
          <a:xfrm>
            <a:off x="941455" y="1268898"/>
            <a:ext cx="3441845" cy="4361688"/>
          </a:xfrm>
        </p:spPr>
        <p:txBody>
          <a:bodyPr anchor="ctr">
            <a:normAutofit/>
          </a:bodyPr>
          <a:lstStyle/>
          <a:p>
            <a:r>
              <a:rPr lang="en-US" sz="2700" dirty="0"/>
              <a:t>August/September </a:t>
            </a:r>
            <a:r>
              <a:rPr lang="en-US" sz="2700"/>
              <a:t>News 2021-2022</a:t>
            </a:r>
          </a:p>
        </p:txBody>
      </p:sp>
      <p:grpSp>
        <p:nvGrpSpPr>
          <p:cNvPr id="10" name="Group 9">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3005" y="676656"/>
            <a:ext cx="6945528" cy="5546173"/>
            <a:chOff x="4603005" y="1286439"/>
            <a:chExt cx="6292376" cy="4289488"/>
          </a:xfrm>
        </p:grpSpPr>
        <p:sp>
          <p:nvSpPr>
            <p:cNvPr id="11" name="Rectangle 10">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5097" y="1104306"/>
            <a:ext cx="6181344"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16AC4E-6911-4EFB-885C-34A525EE43A1}"/>
              </a:ext>
            </a:extLst>
          </p:cNvPr>
          <p:cNvSpPr>
            <a:spLocks noGrp="1"/>
          </p:cNvSpPr>
          <p:nvPr>
            <p:ph idx="1"/>
          </p:nvPr>
        </p:nvSpPr>
        <p:spPr>
          <a:xfrm>
            <a:off x="5149689" y="1268898"/>
            <a:ext cx="5852160" cy="4361688"/>
          </a:xfrm>
        </p:spPr>
        <p:txBody>
          <a:bodyPr anchor="ctr">
            <a:normAutofit/>
          </a:bodyPr>
          <a:lstStyle/>
          <a:p>
            <a:pPr marL="0" indent="0">
              <a:buNone/>
            </a:pPr>
            <a:r>
              <a:rPr lang="en-US" dirty="0">
                <a:solidFill>
                  <a:schemeClr val="bg1"/>
                </a:solidFill>
              </a:rPr>
              <a:t>WELCOME BACK JAGUARS!!!</a:t>
            </a:r>
          </a:p>
          <a:p>
            <a:pPr marL="0" indent="0">
              <a:buNone/>
            </a:pPr>
            <a:r>
              <a:rPr lang="en-US" dirty="0">
                <a:solidFill>
                  <a:schemeClr val="bg1"/>
                </a:solidFill>
              </a:rPr>
              <a:t>We have made it back for another year of education and life changing experiences!</a:t>
            </a:r>
          </a:p>
          <a:p>
            <a:pPr marL="0" indent="0">
              <a:buNone/>
            </a:pPr>
            <a:r>
              <a:rPr lang="en-US" dirty="0">
                <a:solidFill>
                  <a:schemeClr val="bg1"/>
                </a:solidFill>
              </a:rPr>
              <a:t>We started the new school year off by adding new additions to our staff:</a:t>
            </a:r>
          </a:p>
          <a:p>
            <a:pPr marL="0" indent="0">
              <a:buNone/>
            </a:pPr>
            <a:r>
              <a:rPr lang="en-US" dirty="0">
                <a:solidFill>
                  <a:schemeClr val="bg1"/>
                </a:solidFill>
              </a:rPr>
              <a:t> Jessica Steed  James Walls  Tonia Miller </a:t>
            </a:r>
          </a:p>
          <a:p>
            <a:pPr marL="0" indent="0">
              <a:buNone/>
            </a:pPr>
            <a:r>
              <a:rPr lang="en-US" dirty="0">
                <a:solidFill>
                  <a:schemeClr val="bg1"/>
                </a:solidFill>
              </a:rPr>
              <a:t>Dr. Elizabeth Hooker</a:t>
            </a:r>
          </a:p>
          <a:p>
            <a:pPr marL="0" indent="0">
              <a:buNone/>
            </a:pPr>
            <a:r>
              <a:rPr lang="en-US" dirty="0">
                <a:solidFill>
                  <a:schemeClr val="bg1"/>
                </a:solidFill>
              </a:rPr>
              <a:t>Dr. Corshea Thomas    Dr. Yolanda Adams</a:t>
            </a:r>
          </a:p>
          <a:p>
            <a:pPr marL="0" indent="0">
              <a:buNone/>
            </a:pPr>
            <a:endParaRPr lang="en-US">
              <a:solidFill>
                <a:schemeClr val="bg1"/>
              </a:solidFill>
            </a:endParaRPr>
          </a:p>
        </p:txBody>
      </p:sp>
    </p:spTree>
    <p:extLst>
      <p:ext uri="{BB962C8B-B14F-4D97-AF65-F5344CB8AC3E}">
        <p14:creationId xmlns:p14="http://schemas.microsoft.com/office/powerpoint/2010/main" val="403084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1CFCF-8572-4377-A19E-56A29091F3EB}"/>
              </a:ext>
            </a:extLst>
          </p:cNvPr>
          <p:cNvSpPr>
            <a:spLocks noGrp="1"/>
          </p:cNvSpPr>
          <p:nvPr>
            <p:ph type="title"/>
          </p:nvPr>
        </p:nvSpPr>
        <p:spPr>
          <a:xfrm>
            <a:off x="941455" y="1268898"/>
            <a:ext cx="3441845" cy="4361688"/>
          </a:xfrm>
        </p:spPr>
        <p:txBody>
          <a:bodyPr anchor="ctr">
            <a:normAutofit/>
          </a:bodyPr>
          <a:lstStyle/>
          <a:p>
            <a:r>
              <a:rPr lang="en-US" sz="2400" dirty="0"/>
              <a:t>August/September </a:t>
            </a:r>
            <a:br>
              <a:rPr lang="en-US" sz="2400" dirty="0"/>
            </a:br>
            <a:r>
              <a:rPr lang="en-US" sz="2400"/>
              <a:t>News 2021-2022</a:t>
            </a:r>
          </a:p>
        </p:txBody>
      </p:sp>
      <p:grpSp>
        <p:nvGrpSpPr>
          <p:cNvPr id="27" name="Group 26">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3005" y="676656"/>
            <a:ext cx="6945528" cy="5546173"/>
            <a:chOff x="4603005" y="1286439"/>
            <a:chExt cx="6292376" cy="4289488"/>
          </a:xfrm>
        </p:grpSpPr>
        <p:sp>
          <p:nvSpPr>
            <p:cNvPr id="28" name="Rectangle 27">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5097" y="1104306"/>
            <a:ext cx="6181344"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B5471B-C125-4B45-925B-B64A0C55FF3D}"/>
              </a:ext>
            </a:extLst>
          </p:cNvPr>
          <p:cNvSpPr>
            <a:spLocks noGrp="1"/>
          </p:cNvSpPr>
          <p:nvPr>
            <p:ph idx="1"/>
          </p:nvPr>
        </p:nvSpPr>
        <p:spPr>
          <a:xfrm>
            <a:off x="5149689" y="1268898"/>
            <a:ext cx="5852160" cy="4361688"/>
          </a:xfrm>
        </p:spPr>
        <p:txBody>
          <a:bodyPr anchor="ctr">
            <a:normAutofit/>
          </a:bodyPr>
          <a:lstStyle/>
          <a:p>
            <a:pPr marL="0" indent="0">
              <a:buNone/>
            </a:pPr>
            <a:r>
              <a:rPr lang="en-US" dirty="0">
                <a:solidFill>
                  <a:schemeClr val="bg1"/>
                </a:solidFill>
              </a:rPr>
              <a:t>  </a:t>
            </a:r>
          </a:p>
        </p:txBody>
      </p:sp>
      <p:sp>
        <p:nvSpPr>
          <p:cNvPr id="5" name="TextBox 4">
            <a:extLst>
              <a:ext uri="{FF2B5EF4-FFF2-40B4-BE49-F238E27FC236}">
                <a16:creationId xmlns:a16="http://schemas.microsoft.com/office/drawing/2014/main" id="{D6B9A45A-26A9-4064-91E1-2BF04994252A}"/>
              </a:ext>
            </a:extLst>
          </p:cNvPr>
          <p:cNvSpPr txBox="1"/>
          <p:nvPr/>
        </p:nvSpPr>
        <p:spPr>
          <a:xfrm>
            <a:off x="5208861" y="1267482"/>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We received donations in the beginning of the year from Barack Temple #256 and added a new sponsor  The Murphy Auto Group.</a:t>
            </a:r>
          </a:p>
        </p:txBody>
      </p:sp>
      <p:sp>
        <p:nvSpPr>
          <p:cNvPr id="6" name="TextBox 5">
            <a:extLst>
              <a:ext uri="{FF2B5EF4-FFF2-40B4-BE49-F238E27FC236}">
                <a16:creationId xmlns:a16="http://schemas.microsoft.com/office/drawing/2014/main" id="{646EB677-BBEB-441B-B060-581A656B06CF}"/>
              </a:ext>
            </a:extLst>
          </p:cNvPr>
          <p:cNvSpPr txBox="1"/>
          <p:nvPr/>
        </p:nvSpPr>
        <p:spPr>
          <a:xfrm>
            <a:off x="4983875" y="3486150"/>
            <a:ext cx="27694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7" name="Picture 8" descr="Logo, company name&#10;&#10;Description automatically generated">
            <a:extLst>
              <a:ext uri="{FF2B5EF4-FFF2-40B4-BE49-F238E27FC236}">
                <a16:creationId xmlns:a16="http://schemas.microsoft.com/office/drawing/2014/main" id="{D1F8A33A-D48E-488D-9C40-50FA4CFE1B92}"/>
              </a:ext>
            </a:extLst>
          </p:cNvPr>
          <p:cNvPicPr>
            <a:picLocks noChangeAspect="1"/>
          </p:cNvPicPr>
          <p:nvPr/>
        </p:nvPicPr>
        <p:blipFill>
          <a:blip r:embed="rId2"/>
          <a:stretch>
            <a:fillRect/>
          </a:stretch>
        </p:blipFill>
        <p:spPr>
          <a:xfrm>
            <a:off x="5092262" y="3853205"/>
            <a:ext cx="4805854" cy="1766037"/>
          </a:xfrm>
          <a:prstGeom prst="rect">
            <a:avLst/>
          </a:prstGeom>
        </p:spPr>
      </p:pic>
      <p:pic>
        <p:nvPicPr>
          <p:cNvPr id="17" name="Picture 18">
            <a:extLst>
              <a:ext uri="{FF2B5EF4-FFF2-40B4-BE49-F238E27FC236}">
                <a16:creationId xmlns:a16="http://schemas.microsoft.com/office/drawing/2014/main" id="{F2819308-7ED0-479C-B239-2EBD071D4F11}"/>
              </a:ext>
            </a:extLst>
          </p:cNvPr>
          <p:cNvPicPr>
            <a:picLocks noChangeAspect="1"/>
          </p:cNvPicPr>
          <p:nvPr/>
        </p:nvPicPr>
        <p:blipFill>
          <a:blip r:embed="rId3"/>
          <a:stretch>
            <a:fillRect/>
          </a:stretch>
        </p:blipFill>
        <p:spPr>
          <a:xfrm>
            <a:off x="7956332" y="1270438"/>
            <a:ext cx="3097923" cy="2162503"/>
          </a:xfrm>
          <a:prstGeom prst="rect">
            <a:avLst/>
          </a:prstGeom>
        </p:spPr>
      </p:pic>
      <p:sp>
        <p:nvSpPr>
          <p:cNvPr id="19" name="TextBox 18">
            <a:extLst>
              <a:ext uri="{FF2B5EF4-FFF2-40B4-BE49-F238E27FC236}">
                <a16:creationId xmlns:a16="http://schemas.microsoft.com/office/drawing/2014/main" id="{26AFDF2E-0BB4-4BF6-9B1E-AF857FDA7F14}"/>
              </a:ext>
            </a:extLst>
          </p:cNvPr>
          <p:cNvSpPr txBox="1"/>
          <p:nvPr/>
        </p:nvSpPr>
        <p:spPr>
          <a:xfrm>
            <a:off x="5581650" y="40576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9959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7CFDE-2207-45D9-B5AF-7A360654C6B6}"/>
              </a:ext>
            </a:extLst>
          </p:cNvPr>
          <p:cNvSpPr>
            <a:spLocks noGrp="1"/>
          </p:cNvSpPr>
          <p:nvPr>
            <p:ph type="title"/>
          </p:nvPr>
        </p:nvSpPr>
        <p:spPr>
          <a:xfrm>
            <a:off x="941455" y="1268898"/>
            <a:ext cx="3441845" cy="4361688"/>
          </a:xfrm>
        </p:spPr>
        <p:txBody>
          <a:bodyPr anchor="ctr">
            <a:normAutofit/>
          </a:bodyPr>
          <a:lstStyle/>
          <a:p>
            <a:r>
              <a:rPr lang="en-US" sz="2400"/>
              <a:t>August/September</a:t>
            </a:r>
            <a:br>
              <a:rPr lang="en-US" sz="2400" dirty="0"/>
            </a:br>
            <a:r>
              <a:rPr lang="en-US" sz="2400"/>
              <a:t>news 2021-2022</a:t>
            </a:r>
          </a:p>
        </p:txBody>
      </p:sp>
      <p:grpSp>
        <p:nvGrpSpPr>
          <p:cNvPr id="10" name="Group 9">
            <a:extLst>
              <a:ext uri="{FF2B5EF4-FFF2-40B4-BE49-F238E27FC236}">
                <a16:creationId xmlns:a16="http://schemas.microsoft.com/office/drawing/2014/main" id="{F0A74D93-ED7F-4633-8594-99D9FA43DA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3005" y="676656"/>
            <a:ext cx="6945528" cy="5546173"/>
            <a:chOff x="4603005" y="1286439"/>
            <a:chExt cx="6292376" cy="4289488"/>
          </a:xfrm>
        </p:grpSpPr>
        <p:sp>
          <p:nvSpPr>
            <p:cNvPr id="11" name="Rectangle 10">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5097" y="1104306"/>
            <a:ext cx="6181344"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E471D6-D10F-41B4-90CE-E0C2848660E6}"/>
              </a:ext>
            </a:extLst>
          </p:cNvPr>
          <p:cNvSpPr>
            <a:spLocks noGrp="1"/>
          </p:cNvSpPr>
          <p:nvPr>
            <p:ph idx="1"/>
          </p:nvPr>
        </p:nvSpPr>
        <p:spPr>
          <a:xfrm>
            <a:off x="5031447" y="1163794"/>
            <a:ext cx="3290264" cy="1458205"/>
          </a:xfrm>
        </p:spPr>
        <p:txBody>
          <a:bodyPr anchor="ctr">
            <a:normAutofit fontScale="92500" lnSpcReduction="20000"/>
          </a:bodyPr>
          <a:lstStyle/>
          <a:p>
            <a:pPr marL="0" indent="0">
              <a:buNone/>
            </a:pPr>
            <a:r>
              <a:rPr lang="en-US" dirty="0">
                <a:solidFill>
                  <a:schemeClr val="bg1"/>
                </a:solidFill>
              </a:rPr>
              <a:t>On Friday,  August 27 we had our </a:t>
            </a:r>
          </a:p>
          <a:p>
            <a:pPr marL="0" indent="0">
              <a:buNone/>
            </a:pPr>
            <a:r>
              <a:rPr lang="en-US" dirty="0">
                <a:solidFill>
                  <a:schemeClr val="bg1"/>
                </a:solidFill>
              </a:rPr>
              <a:t>2021-2022 PBIS Celebration Kick Off </a:t>
            </a:r>
          </a:p>
        </p:txBody>
      </p:sp>
      <p:sp>
        <p:nvSpPr>
          <p:cNvPr id="15" name="TextBox 14">
            <a:extLst>
              <a:ext uri="{FF2B5EF4-FFF2-40B4-BE49-F238E27FC236}">
                <a16:creationId xmlns:a16="http://schemas.microsoft.com/office/drawing/2014/main" id="{84958A7F-AC92-40E7-A83E-1A7E752DF52C}"/>
              </a:ext>
            </a:extLst>
          </p:cNvPr>
          <p:cNvSpPr txBox="1"/>
          <p:nvPr/>
        </p:nvSpPr>
        <p:spPr>
          <a:xfrm>
            <a:off x="5581650" y="40576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19" name="Picture 19" descr="A picture containing text, indoor, ceiling, floor&#10;&#10;Description automatically generated">
            <a:extLst>
              <a:ext uri="{FF2B5EF4-FFF2-40B4-BE49-F238E27FC236}">
                <a16:creationId xmlns:a16="http://schemas.microsoft.com/office/drawing/2014/main" id="{128A394D-0E87-4BF1-801F-70CC47D16BCE}"/>
              </a:ext>
            </a:extLst>
          </p:cNvPr>
          <p:cNvPicPr>
            <a:picLocks noChangeAspect="1"/>
          </p:cNvPicPr>
          <p:nvPr/>
        </p:nvPicPr>
        <p:blipFill>
          <a:blip r:embed="rId2"/>
          <a:stretch>
            <a:fillRect/>
          </a:stretch>
        </p:blipFill>
        <p:spPr>
          <a:xfrm>
            <a:off x="8311055" y="1374975"/>
            <a:ext cx="2743200" cy="2058534"/>
          </a:xfrm>
          <a:prstGeom prst="rect">
            <a:avLst/>
          </a:prstGeom>
        </p:spPr>
      </p:pic>
      <p:pic>
        <p:nvPicPr>
          <p:cNvPr id="20" name="Picture 20">
            <a:extLst>
              <a:ext uri="{FF2B5EF4-FFF2-40B4-BE49-F238E27FC236}">
                <a16:creationId xmlns:a16="http://schemas.microsoft.com/office/drawing/2014/main" id="{A0BD2626-DC16-4086-8979-198C42A009F3}"/>
              </a:ext>
            </a:extLst>
          </p:cNvPr>
          <p:cNvPicPr>
            <a:picLocks noChangeAspect="1"/>
          </p:cNvPicPr>
          <p:nvPr/>
        </p:nvPicPr>
        <p:blipFill>
          <a:blip r:embed="rId3"/>
          <a:stretch>
            <a:fillRect/>
          </a:stretch>
        </p:blipFill>
        <p:spPr>
          <a:xfrm>
            <a:off x="5381297" y="2872699"/>
            <a:ext cx="2743200" cy="2058534"/>
          </a:xfrm>
          <a:prstGeom prst="rect">
            <a:avLst/>
          </a:prstGeom>
        </p:spPr>
      </p:pic>
      <p:sp>
        <p:nvSpPr>
          <p:cNvPr id="21" name="TextBox 20">
            <a:extLst>
              <a:ext uri="{FF2B5EF4-FFF2-40B4-BE49-F238E27FC236}">
                <a16:creationId xmlns:a16="http://schemas.microsoft.com/office/drawing/2014/main" id="{72E147ED-C3C1-491E-9B45-CAC1E1865D26}"/>
              </a:ext>
            </a:extLst>
          </p:cNvPr>
          <p:cNvSpPr txBox="1"/>
          <p:nvPr/>
        </p:nvSpPr>
        <p:spPr>
          <a:xfrm>
            <a:off x="6010275" y="4486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22" name="Picture 22">
            <a:extLst>
              <a:ext uri="{FF2B5EF4-FFF2-40B4-BE49-F238E27FC236}">
                <a16:creationId xmlns:a16="http://schemas.microsoft.com/office/drawing/2014/main" id="{769965AB-F6DF-4AA9-B784-B383379B2D7B}"/>
              </a:ext>
            </a:extLst>
          </p:cNvPr>
          <p:cNvPicPr>
            <a:picLocks noChangeAspect="1"/>
          </p:cNvPicPr>
          <p:nvPr/>
        </p:nvPicPr>
        <p:blipFill>
          <a:blip r:embed="rId4"/>
          <a:stretch>
            <a:fillRect/>
          </a:stretch>
        </p:blipFill>
        <p:spPr>
          <a:xfrm>
            <a:off x="8363607" y="3582147"/>
            <a:ext cx="2743200" cy="2058534"/>
          </a:xfrm>
          <a:prstGeom prst="rect">
            <a:avLst/>
          </a:prstGeom>
        </p:spPr>
      </p:pic>
      <p:sp>
        <p:nvSpPr>
          <p:cNvPr id="23" name="TextBox 22">
            <a:extLst>
              <a:ext uri="{FF2B5EF4-FFF2-40B4-BE49-F238E27FC236}">
                <a16:creationId xmlns:a16="http://schemas.microsoft.com/office/drawing/2014/main" id="{C8260158-6DA9-4340-AB0D-6D3E21DACC6E}"/>
              </a:ext>
            </a:extLst>
          </p:cNvPr>
          <p:cNvSpPr txBox="1"/>
          <p:nvPr/>
        </p:nvSpPr>
        <p:spPr>
          <a:xfrm>
            <a:off x="6153150" y="46291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25" name="TextBox 24">
            <a:extLst>
              <a:ext uri="{FF2B5EF4-FFF2-40B4-BE49-F238E27FC236}">
                <a16:creationId xmlns:a16="http://schemas.microsoft.com/office/drawing/2014/main" id="{14BA5F57-8D37-4B3F-A167-F8C9090C8D60}"/>
              </a:ext>
            </a:extLst>
          </p:cNvPr>
          <p:cNvSpPr txBox="1"/>
          <p:nvPr/>
        </p:nvSpPr>
        <p:spPr>
          <a:xfrm>
            <a:off x="6438900" y="49148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1653317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31">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CE6870C-00C0-4903-B600-00E3B1E92F07}"/>
              </a:ext>
            </a:extLst>
          </p:cNvPr>
          <p:cNvSpPr>
            <a:spLocks noGrp="1"/>
          </p:cNvSpPr>
          <p:nvPr>
            <p:ph type="title"/>
          </p:nvPr>
        </p:nvSpPr>
        <p:spPr>
          <a:xfrm>
            <a:off x="860612" y="1138228"/>
            <a:ext cx="3793685" cy="3858767"/>
          </a:xfrm>
        </p:spPr>
        <p:txBody>
          <a:bodyPr vert="horz" lIns="91440" tIns="45720" rIns="91440" bIns="45720" rtlCol="0" anchor="ctr">
            <a:normAutofit/>
          </a:bodyPr>
          <a:lstStyle/>
          <a:p>
            <a:r>
              <a:rPr lang="en-US" sz="1400" dirty="0"/>
              <a:t>THANKS TO MRS. NORA FOR </a:t>
            </a:r>
            <a:r>
              <a:rPr lang="en-US" sz="1400" dirty="0" err="1"/>
              <a:t>iNVITING</a:t>
            </a:r>
            <a:r>
              <a:rPr lang="en-US" sz="1400" dirty="0"/>
              <a:t> </a:t>
            </a:r>
            <a:br>
              <a:rPr lang="en-US" dirty="0"/>
            </a:br>
            <a:r>
              <a:rPr lang="en-US" sz="1400" dirty="0" err="1"/>
              <a:t>mR.</a:t>
            </a:r>
            <a:r>
              <a:rPr lang="en-US" sz="1400" dirty="0"/>
              <a:t> BRUCE </a:t>
            </a:r>
            <a:r>
              <a:rPr lang="en-US" sz="1400" dirty="0" err="1"/>
              <a:t>cORBITT</a:t>
            </a:r>
            <a:r>
              <a:rPr lang="en-US" sz="1400" dirty="0"/>
              <a:t> WHO IS THE ASSISTANT TO THE CIVIL </a:t>
            </a:r>
            <a:r>
              <a:rPr lang="en-US" sz="1400" dirty="0" err="1"/>
              <a:t>rIGHTS</a:t>
            </a:r>
            <a:r>
              <a:rPr lang="en-US" sz="1400" dirty="0"/>
              <a:t> LEADER REVEREND </a:t>
            </a:r>
            <a:r>
              <a:rPr lang="en-US" sz="1400" dirty="0" err="1"/>
              <a:t>jESSE</a:t>
            </a:r>
            <a:r>
              <a:rPr lang="en-US" sz="1400" dirty="0"/>
              <a:t> </a:t>
            </a:r>
            <a:r>
              <a:rPr lang="en-US" sz="1400" dirty="0" err="1"/>
              <a:t>jACKSON</a:t>
            </a:r>
            <a:r>
              <a:rPr lang="en-US" sz="1400" dirty="0"/>
              <a:t>. HE SPOKE TO OUR 8TH GRADE STUDENTS IN HOPES TO INSPIRE THEM TO BE GREAT.  </a:t>
            </a:r>
            <a:endParaRPr lang="en-US" sz="1400" b="0" i="0" kern="1200" cap="all" dirty="0">
              <a:solidFill>
                <a:schemeClr val="tx1"/>
              </a:solidFill>
              <a:effectLst/>
              <a:latin typeface="+mj-lt"/>
            </a:endParaRPr>
          </a:p>
        </p:txBody>
      </p:sp>
      <p:grpSp>
        <p:nvGrpSpPr>
          <p:cNvPr id="36" name="Group 35">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37" name="Rectangle 36">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4C6A745-15A8-47EB-BA1D-C344BC0982A2}"/>
              </a:ext>
            </a:extLst>
          </p:cNvPr>
          <p:cNvSpPr>
            <a:spLocks noGrp="1"/>
          </p:cNvSpPr>
          <p:nvPr>
            <p:ph type="body" sz="half" idx="2"/>
          </p:nvPr>
        </p:nvSpPr>
        <p:spPr>
          <a:xfrm>
            <a:off x="5584483" y="1138228"/>
            <a:ext cx="5440680" cy="3858768"/>
          </a:xfrm>
        </p:spPr>
        <p:txBody>
          <a:bodyPr vert="horz" lIns="91440" tIns="45720" rIns="91440" bIns="45720" rtlCol="0" anchor="ctr">
            <a:normAutofit/>
          </a:bodyPr>
          <a:lstStyle/>
          <a:p>
            <a:pPr indent="-228600">
              <a:buFont typeface="Arial" panose="020B0604020202020204" pitchFamily="34" charset="0"/>
              <a:buChar char="•"/>
            </a:pPr>
            <a:endParaRPr lang="en-US">
              <a:solidFill>
                <a:srgbClr val="000000"/>
              </a:solidFill>
            </a:endParaRPr>
          </a:p>
        </p:txBody>
      </p:sp>
      <p:pic>
        <p:nvPicPr>
          <p:cNvPr id="42" name="Picture 41">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4" name="Straight Connector 43">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Picture 6" descr="A picture containing text, floor, indoor, ceiling&#10;&#10;Description automatically generated">
            <a:extLst>
              <a:ext uri="{FF2B5EF4-FFF2-40B4-BE49-F238E27FC236}">
                <a16:creationId xmlns:a16="http://schemas.microsoft.com/office/drawing/2014/main" id="{78D861E7-1FCA-4694-A610-2B5DEF6456A4}"/>
              </a:ext>
            </a:extLst>
          </p:cNvPr>
          <p:cNvPicPr>
            <a:picLocks noChangeAspect="1"/>
          </p:cNvPicPr>
          <p:nvPr/>
        </p:nvPicPr>
        <p:blipFill>
          <a:blip r:embed="rId3"/>
          <a:stretch>
            <a:fillRect/>
          </a:stretch>
        </p:blipFill>
        <p:spPr>
          <a:xfrm>
            <a:off x="5581650" y="1195387"/>
            <a:ext cx="2743200" cy="3657600"/>
          </a:xfrm>
          <a:prstGeom prst="rect">
            <a:avLst/>
          </a:prstGeom>
        </p:spPr>
      </p:pic>
      <p:pic>
        <p:nvPicPr>
          <p:cNvPr id="7" name="Picture 7">
            <a:extLst>
              <a:ext uri="{FF2B5EF4-FFF2-40B4-BE49-F238E27FC236}">
                <a16:creationId xmlns:a16="http://schemas.microsoft.com/office/drawing/2014/main" id="{15EDBBA4-CC0B-4BBB-90E3-9F71D71FC15D}"/>
              </a:ext>
            </a:extLst>
          </p:cNvPr>
          <p:cNvPicPr>
            <a:picLocks noChangeAspect="1"/>
          </p:cNvPicPr>
          <p:nvPr/>
        </p:nvPicPr>
        <p:blipFill>
          <a:blip r:embed="rId4"/>
          <a:stretch>
            <a:fillRect/>
          </a:stretch>
        </p:blipFill>
        <p:spPr>
          <a:xfrm>
            <a:off x="8300884" y="1195849"/>
            <a:ext cx="2878394" cy="3655140"/>
          </a:xfrm>
          <a:prstGeom prst="rect">
            <a:avLst/>
          </a:prstGeom>
        </p:spPr>
      </p:pic>
      <p:sp>
        <p:nvSpPr>
          <p:cNvPr id="8" name="TextBox 7">
            <a:extLst>
              <a:ext uri="{FF2B5EF4-FFF2-40B4-BE49-F238E27FC236}">
                <a16:creationId xmlns:a16="http://schemas.microsoft.com/office/drawing/2014/main" id="{524F3937-8A6C-447B-A70A-CB463A29FAEE}"/>
              </a:ext>
            </a:extLst>
          </p:cNvPr>
          <p:cNvSpPr txBox="1"/>
          <p:nvPr/>
        </p:nvSpPr>
        <p:spPr>
          <a:xfrm>
            <a:off x="5010150" y="34861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Candara"/>
            </a:endParaRPr>
          </a:p>
        </p:txBody>
      </p:sp>
    </p:spTree>
    <p:extLst>
      <p:ext uri="{BB962C8B-B14F-4D97-AF65-F5344CB8AC3E}">
        <p14:creationId xmlns:p14="http://schemas.microsoft.com/office/powerpoint/2010/main" val="4062624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D483-053F-44D2-B9BD-40B9BF4A2E8C}"/>
              </a:ext>
            </a:extLst>
          </p:cNvPr>
          <p:cNvSpPr>
            <a:spLocks noGrp="1"/>
          </p:cNvSpPr>
          <p:nvPr>
            <p:ph type="title"/>
          </p:nvPr>
        </p:nvSpPr>
        <p:spPr/>
        <p:txBody>
          <a:bodyPr/>
          <a:lstStyle/>
          <a:p>
            <a:r>
              <a:rPr lang="en-US" dirty="0"/>
              <a:t>W. S. </a:t>
            </a:r>
            <a:r>
              <a:rPr lang="en-US" dirty="0" err="1"/>
              <a:t>hornsby</a:t>
            </a:r>
            <a:r>
              <a:rPr lang="en-US" dirty="0"/>
              <a:t> Middle School 2021-2022 Donors</a:t>
            </a:r>
          </a:p>
        </p:txBody>
      </p:sp>
      <p:sp>
        <p:nvSpPr>
          <p:cNvPr id="3" name="Content Placeholder 2">
            <a:extLst>
              <a:ext uri="{FF2B5EF4-FFF2-40B4-BE49-F238E27FC236}">
                <a16:creationId xmlns:a16="http://schemas.microsoft.com/office/drawing/2014/main" id="{95E6A45B-81FE-4085-915F-D00BD739458C}"/>
              </a:ext>
            </a:extLst>
          </p:cNvPr>
          <p:cNvSpPr>
            <a:spLocks noGrp="1"/>
          </p:cNvSpPr>
          <p:nvPr>
            <p:ph idx="1"/>
          </p:nvPr>
        </p:nvSpPr>
        <p:spPr>
          <a:xfrm>
            <a:off x="1451579" y="2015732"/>
            <a:ext cx="10251063" cy="3450613"/>
          </a:xfrm>
        </p:spPr>
        <p:txBody>
          <a:bodyPr>
            <a:normAutofit fontScale="85000" lnSpcReduction="10000"/>
          </a:bodyPr>
          <a:lstStyle/>
          <a:p>
            <a:pPr marL="0" indent="0">
              <a:buNone/>
            </a:pPr>
            <a:r>
              <a:rPr lang="en-US" dirty="0"/>
              <a:t>We would like to thank the following for their contributions to our school so far this year:</a:t>
            </a:r>
          </a:p>
          <a:p>
            <a:pPr marL="0" indent="0">
              <a:buNone/>
            </a:pPr>
            <a:r>
              <a:rPr lang="en-US" dirty="0"/>
              <a:t>Barack Temple #256                      Barbara Smith			Ms. </a:t>
            </a:r>
            <a:r>
              <a:rPr lang="en-US" dirty="0" err="1"/>
              <a:t>DeNeiya</a:t>
            </a:r>
            <a:r>
              <a:rPr lang="en-US" dirty="0"/>
              <a:t> Goodly</a:t>
            </a:r>
          </a:p>
          <a:p>
            <a:pPr marL="0" indent="0">
              <a:buNone/>
            </a:pPr>
            <a:r>
              <a:rPr lang="en-US" dirty="0"/>
              <a:t>Mary Baldwin                               Office Depot		Neighborhood Outreach Ministries, Inc.	</a:t>
            </a:r>
          </a:p>
          <a:p>
            <a:pPr marL="0" indent="0">
              <a:buNone/>
            </a:pPr>
            <a:r>
              <a:rPr lang="en-US" dirty="0"/>
              <a:t>Exquisite Key </a:t>
            </a:r>
            <a:r>
              <a:rPr lang="en-US" dirty="0" err="1"/>
              <a:t>Cutz</a:t>
            </a:r>
            <a:r>
              <a:rPr lang="en-US" dirty="0"/>
              <a:t>		Freddie Mae Foundation, </a:t>
            </a:r>
            <a:r>
              <a:rPr lang="en-US"/>
              <a:t>Inc.</a:t>
            </a:r>
            <a:endParaRPr lang="en-US" dirty="0"/>
          </a:p>
          <a:p>
            <a:pPr marL="0" indent="0">
              <a:buNone/>
            </a:pPr>
            <a:r>
              <a:rPr lang="en-US" dirty="0"/>
              <a:t>Lowes                                          Lebanon Consistory		Mercy Ministries 		</a:t>
            </a:r>
          </a:p>
          <a:p>
            <a:pPr marL="0" indent="0">
              <a:buNone/>
            </a:pPr>
            <a:r>
              <a:rPr lang="en-US" dirty="0"/>
              <a:t>Sherita Miller                                Tony Howard 			CSRA Community Outreach </a:t>
            </a:r>
          </a:p>
          <a:p>
            <a:pPr marL="0" indent="0">
              <a:buNone/>
            </a:pPr>
            <a:r>
              <a:rPr lang="en-US" dirty="0"/>
              <a:t>Imani (Hair Stylist)                        Warren Baptist Church		Exceptional Events, LLC</a:t>
            </a:r>
          </a:p>
          <a:p>
            <a:pPr marL="0" indent="0">
              <a:buNone/>
            </a:pPr>
            <a:r>
              <a:rPr lang="en-US" dirty="0"/>
              <a:t>Murphy Auto Group                      Mrs. Conaway			 East Point Sports 3 in 1 </a:t>
            </a:r>
            <a:r>
              <a:rPr lang="en-US" dirty="0" err="1"/>
              <a:t>AllStar</a:t>
            </a:r>
            <a:endParaRPr lang="en-US" dirty="0"/>
          </a:p>
        </p:txBody>
      </p:sp>
    </p:spTree>
    <p:extLst>
      <p:ext uri="{BB962C8B-B14F-4D97-AF65-F5344CB8AC3E}">
        <p14:creationId xmlns:p14="http://schemas.microsoft.com/office/powerpoint/2010/main" val="2645640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4" name="Picture 5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6" name="Straight Connector 5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8" name="Picture 29">
            <a:extLst>
              <a:ext uri="{FF2B5EF4-FFF2-40B4-BE49-F238E27FC236}">
                <a16:creationId xmlns:a16="http://schemas.microsoft.com/office/drawing/2014/main" id="{38627F96-7981-43CD-9120-A9C611F5820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91" t="17988" b="7358"/>
          <a:stretch/>
        </p:blipFill>
        <p:spPr>
          <a:xfrm>
            <a:off x="2" y="10"/>
            <a:ext cx="12191695" cy="6857990"/>
          </a:xfrm>
          <a:prstGeom prst="rect">
            <a:avLst/>
          </a:prstGeom>
        </p:spPr>
      </p:pic>
      <p:sp>
        <p:nvSpPr>
          <p:cNvPr id="60" name="Rectangle 59">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1FCC5-AE7A-4FB9-B6E1-EDF84B809E26}"/>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400" dirty="0">
                <a:solidFill>
                  <a:srgbClr val="FFFFFE"/>
                </a:solidFill>
              </a:rPr>
              <a:t>Lets Go Jaguars!</a:t>
            </a:r>
          </a:p>
        </p:txBody>
      </p:sp>
      <p:cxnSp>
        <p:nvCxnSpPr>
          <p:cNvPr id="62" name="Straight Connector 61">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9E9C18"/>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735445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TF10001119</Template>
  <TotalTime>9</TotalTime>
  <Words>479</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Candara</vt:lpstr>
      <vt:lpstr>Gill Sans MT</vt:lpstr>
      <vt:lpstr>Gallery</vt:lpstr>
      <vt:lpstr>W. S. Hornsby Middle School </vt:lpstr>
      <vt:lpstr>August/September News 2021-2022</vt:lpstr>
      <vt:lpstr>August/September  News 2021-2022</vt:lpstr>
      <vt:lpstr>August/September news 2021-2022</vt:lpstr>
      <vt:lpstr>THANKS TO MRS. NORA FOR iNVITING  mR. BRUCE cORBITT WHO IS THE ASSISTANT TO THE CIVIL rIGHTS LEADER REVEREND jESSE jACKSON. HE SPOKE TO OUR 8TH GRADE STUDENTS IN HOPES TO INSPIRE THEM TO BE GREAT.  </vt:lpstr>
      <vt:lpstr>W. S. hornsby Middle School 2021-2022 Donors</vt:lpstr>
      <vt:lpstr>Lets Go Jaguars!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Hooker, Elizabeth</dc:creator>
  <cp:lastModifiedBy>Hooker, Elizabeth</cp:lastModifiedBy>
  <cp:revision>363</cp:revision>
  <dcterms:created xsi:type="dcterms:W3CDTF">2021-09-01T15:33:02Z</dcterms:created>
  <dcterms:modified xsi:type="dcterms:W3CDTF">2021-10-01T19:43:15Z</dcterms:modified>
</cp:coreProperties>
</file>